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5" r:id="rId6"/>
    <p:sldId id="276" r:id="rId7"/>
    <p:sldId id="277" r:id="rId8"/>
    <p:sldId id="274" r:id="rId9"/>
    <p:sldId id="271" r:id="rId10"/>
    <p:sldId id="265" r:id="rId11"/>
    <p:sldId id="295" r:id="rId12"/>
    <p:sldId id="279" r:id="rId13"/>
    <p:sldId id="280" r:id="rId14"/>
    <p:sldId id="281" r:id="rId15"/>
    <p:sldId id="278" r:id="rId16"/>
    <p:sldId id="282" r:id="rId17"/>
    <p:sldId id="259" r:id="rId18"/>
    <p:sldId id="260" r:id="rId19"/>
    <p:sldId id="264" r:id="rId20"/>
    <p:sldId id="268" r:id="rId21"/>
    <p:sldId id="292" r:id="rId22"/>
    <p:sldId id="293" r:id="rId23"/>
    <p:sldId id="294" r:id="rId24"/>
    <p:sldId id="283" r:id="rId25"/>
    <p:sldId id="288" r:id="rId26"/>
    <p:sldId id="285" r:id="rId27"/>
    <p:sldId id="286" r:id="rId28"/>
    <p:sldId id="261" r:id="rId29"/>
    <p:sldId id="262" r:id="rId30"/>
    <p:sldId id="290" r:id="rId31"/>
    <p:sldId id="291" r:id="rId32"/>
    <p:sldId id="287" r:id="rId33"/>
    <p:sldId id="289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99"/>
    <a:srgbClr val="0000CC"/>
    <a:srgbClr val="660033"/>
    <a:srgbClr val="996600"/>
    <a:srgbClr val="FFFF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66" autoAdjust="0"/>
    <p:restoredTop sz="94636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五院简介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8050" y="5373688"/>
            <a:ext cx="31559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五院简介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767004">
            <a:off x="395288" y="1341438"/>
            <a:ext cx="58054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5"/>
          <p:cNvGrpSpPr>
            <a:grpSpLocks/>
          </p:cNvGrpSpPr>
          <p:nvPr userDrawn="1"/>
        </p:nvGrpSpPr>
        <p:grpSpPr bwMode="auto">
          <a:xfrm>
            <a:off x="-3175" y="1989138"/>
            <a:ext cx="9144000" cy="1225550"/>
            <a:chOff x="0" y="1117"/>
            <a:chExt cx="5760" cy="772"/>
          </a:xfrm>
        </p:grpSpPr>
        <p:sp>
          <p:nvSpPr>
            <p:cNvPr id="7" name="Line 36"/>
            <p:cNvSpPr>
              <a:spLocks noChangeShapeType="1"/>
            </p:cNvSpPr>
            <p:nvPr userDrawn="1"/>
          </p:nvSpPr>
          <p:spPr bwMode="auto">
            <a:xfrm>
              <a:off x="0" y="1117"/>
              <a:ext cx="5760" cy="0"/>
            </a:xfrm>
            <a:prstGeom prst="line">
              <a:avLst/>
            </a:prstGeom>
            <a:noFill/>
            <a:ln w="762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Line 37"/>
            <p:cNvSpPr>
              <a:spLocks noChangeShapeType="1"/>
            </p:cNvSpPr>
            <p:nvPr userDrawn="1"/>
          </p:nvSpPr>
          <p:spPr bwMode="auto">
            <a:xfrm>
              <a:off x="6" y="1163"/>
              <a:ext cx="5754" cy="0"/>
            </a:xfrm>
            <a:prstGeom prst="line">
              <a:avLst/>
            </a:prstGeom>
            <a:noFill/>
            <a:ln w="25400" cap="sq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9" name="Picture 38" descr="F200804141928564653230019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91" y="1175"/>
              <a:ext cx="1056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9" descr="20060118102601bff8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1175"/>
              <a:ext cx="898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0" descr="20060501171248165414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03" y="1182"/>
              <a:ext cx="871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1" descr="01300000231187122078856840283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5" y="1171"/>
              <a:ext cx="995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2" descr="0130000073988812772661078553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58" y="1188"/>
              <a:ext cx="925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43"/>
            <p:cNvSpPr>
              <a:spLocks noChangeShapeType="1"/>
            </p:cNvSpPr>
            <p:nvPr userDrawn="1"/>
          </p:nvSpPr>
          <p:spPr bwMode="auto">
            <a:xfrm>
              <a:off x="6" y="1843"/>
              <a:ext cx="5754" cy="0"/>
            </a:xfrm>
            <a:prstGeom prst="line">
              <a:avLst/>
            </a:prstGeom>
            <a:noFill/>
            <a:ln w="25400" cap="sq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Line 44"/>
            <p:cNvSpPr>
              <a:spLocks noChangeShapeType="1"/>
            </p:cNvSpPr>
            <p:nvPr userDrawn="1"/>
          </p:nvSpPr>
          <p:spPr bwMode="auto">
            <a:xfrm>
              <a:off x="0" y="1889"/>
              <a:ext cx="5760" cy="0"/>
            </a:xfrm>
            <a:prstGeom prst="line">
              <a:avLst/>
            </a:prstGeom>
            <a:noFill/>
            <a:ln w="762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6" name="Group 45"/>
          <p:cNvGrpSpPr>
            <a:grpSpLocks/>
          </p:cNvGrpSpPr>
          <p:nvPr userDrawn="1"/>
        </p:nvGrpSpPr>
        <p:grpSpPr bwMode="auto">
          <a:xfrm>
            <a:off x="2376488" y="5805488"/>
            <a:ext cx="5164137" cy="701675"/>
            <a:chOff x="1361" y="3521"/>
            <a:chExt cx="3253" cy="442"/>
          </a:xfrm>
        </p:grpSpPr>
        <p:grpSp>
          <p:nvGrpSpPr>
            <p:cNvPr id="17" name="Group 46"/>
            <p:cNvGrpSpPr>
              <a:grpSpLocks/>
            </p:cNvGrpSpPr>
            <p:nvPr userDrawn="1"/>
          </p:nvGrpSpPr>
          <p:grpSpPr bwMode="auto">
            <a:xfrm>
              <a:off x="2245" y="3521"/>
              <a:ext cx="2369" cy="442"/>
              <a:chOff x="1338" y="0"/>
              <a:chExt cx="2369" cy="442"/>
            </a:xfrm>
          </p:grpSpPr>
          <p:sp>
            <p:nvSpPr>
              <p:cNvPr id="19" name="Text Box 47"/>
              <p:cNvSpPr txBox="1">
                <a:spLocks noChangeArrowheads="1"/>
              </p:cNvSpPr>
              <p:nvPr userDrawn="1"/>
            </p:nvSpPr>
            <p:spPr bwMode="auto">
              <a:xfrm>
                <a:off x="1338" y="0"/>
                <a:ext cx="4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2000" b="1">
                    <a:solidFill>
                      <a:srgbClr val="000099"/>
                    </a:solidFill>
                    <a:ea typeface="华文行楷" pitchFamily="2" charset="-122"/>
                  </a:rPr>
                  <a:t>兵器</a:t>
                </a:r>
              </a:p>
              <a:p>
                <a:pPr>
                  <a:defRPr/>
                </a:pPr>
                <a:r>
                  <a:rPr lang="zh-CN" altLang="en-US" sz="2000" b="1">
                    <a:solidFill>
                      <a:srgbClr val="000099"/>
                    </a:solidFill>
                    <a:ea typeface="华文行楷" pitchFamily="2" charset="-122"/>
                  </a:rPr>
                  <a:t>工业</a:t>
                </a:r>
              </a:p>
            </p:txBody>
          </p:sp>
          <p:sp>
            <p:nvSpPr>
              <p:cNvPr id="20" name="Text Box 48"/>
              <p:cNvSpPr txBox="1">
                <a:spLocks noChangeArrowheads="1"/>
              </p:cNvSpPr>
              <p:nvPr userDrawn="1"/>
            </p:nvSpPr>
            <p:spPr bwMode="auto">
              <a:xfrm>
                <a:off x="1666" y="21"/>
                <a:ext cx="204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3200" b="1">
                    <a:solidFill>
                      <a:srgbClr val="000099"/>
                    </a:solidFill>
                    <a:ea typeface="华文行楷" pitchFamily="2" charset="-122"/>
                  </a:rPr>
                  <a:t>安全技术研究所</a:t>
                </a:r>
              </a:p>
            </p:txBody>
          </p:sp>
        </p:grpSp>
        <p:sp>
          <p:nvSpPr>
            <p:cNvPr id="18" name="Oval 49"/>
            <p:cNvSpPr>
              <a:spLocks noChangeArrowheads="1"/>
            </p:cNvSpPr>
            <p:nvPr userDrawn="1"/>
          </p:nvSpPr>
          <p:spPr bwMode="auto">
            <a:xfrm>
              <a:off x="1361" y="3521"/>
              <a:ext cx="884" cy="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600">
                  <a:solidFill>
                    <a:srgbClr val="000099"/>
                  </a:solidFill>
                  <a:latin typeface="Vineta BT" pitchFamily="82" charset="0"/>
                </a:rPr>
                <a:t>STRI</a:t>
              </a:r>
            </a:p>
          </p:txBody>
        </p:sp>
      </p:grpSp>
      <p:sp>
        <p:nvSpPr>
          <p:cNvPr id="21" name="Text Box 50"/>
          <p:cNvSpPr txBox="1">
            <a:spLocks noChangeArrowheads="1"/>
          </p:cNvSpPr>
          <p:nvPr userDrawn="1"/>
        </p:nvSpPr>
        <p:spPr bwMode="auto">
          <a:xfrm>
            <a:off x="2466975" y="6527800"/>
            <a:ext cx="47371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700" b="1">
                <a:solidFill>
                  <a:srgbClr val="000099"/>
                </a:solidFill>
              </a:rPr>
              <a:t>CNGC Safety Technology Research Institute</a:t>
            </a:r>
          </a:p>
        </p:txBody>
      </p:sp>
      <p:sp>
        <p:nvSpPr>
          <p:cNvPr id="18483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15963" y="3284538"/>
            <a:ext cx="7772400" cy="1109662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18484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08500"/>
            <a:ext cx="6400800" cy="12731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5EEA7C-EB94-46CA-9515-BE666DE97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6714-DE17-4AF7-8901-5AB3DEAFB8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84988" y="765175"/>
            <a:ext cx="1801812" cy="53609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76375" y="765175"/>
            <a:ext cx="5256213" cy="53609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23928-B479-4895-B601-D9AF229A99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2329-0BB6-4177-9205-60D3FCDD58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F305-6D87-4361-82C2-1CF7C9F59B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76375" y="1773238"/>
            <a:ext cx="352901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57788" y="1773238"/>
            <a:ext cx="352901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0B95-1583-4B70-997C-42941E9AE0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F4DB-2EC1-4B78-A8C5-E79580F596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998C-265E-435E-87DC-0A0AB53DD2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9577C-7597-42EF-81E5-F05C07930D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A79E-E001-4A75-A9DB-3BD6E6B2B9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7E560-1336-4769-9E11-B35D66488A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五院简介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 rot="1767004">
            <a:off x="395288" y="1341438"/>
            <a:ext cx="58054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2" descr="img1260047_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5029200"/>
            <a:ext cx="122396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4" descr="2009498203714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1050925"/>
            <a:ext cx="12636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765175"/>
            <a:ext cx="72104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773238"/>
            <a:ext cx="72104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065C5B-A498-47DC-AF0D-82228AF09C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Picture 8" descr="五院简介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988050" y="5373688"/>
            <a:ext cx="31559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65"/>
          <p:cNvGrpSpPr>
            <a:grpSpLocks/>
          </p:cNvGrpSpPr>
          <p:nvPr userDrawn="1"/>
        </p:nvGrpSpPr>
        <p:grpSpPr bwMode="auto">
          <a:xfrm>
            <a:off x="3708400" y="6226175"/>
            <a:ext cx="3136900" cy="571500"/>
            <a:chOff x="2053" y="3922"/>
            <a:chExt cx="1976" cy="360"/>
          </a:xfrm>
        </p:grpSpPr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2053" y="4128"/>
              <a:ext cx="17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b="1">
                  <a:solidFill>
                    <a:srgbClr val="000099"/>
                  </a:solidFill>
                </a:rPr>
                <a:t>CNGC Safety Technology Research Institute</a:t>
              </a:r>
            </a:p>
          </p:txBody>
        </p:sp>
        <p:grpSp>
          <p:nvGrpSpPr>
            <p:cNvPr id="1042" name="Group 49"/>
            <p:cNvGrpSpPr>
              <a:grpSpLocks/>
            </p:cNvGrpSpPr>
            <p:nvPr userDrawn="1"/>
          </p:nvGrpSpPr>
          <p:grpSpPr bwMode="auto">
            <a:xfrm>
              <a:off x="2160" y="3922"/>
              <a:ext cx="1869" cy="288"/>
              <a:chOff x="2245" y="3976"/>
              <a:chExt cx="1869" cy="288"/>
            </a:xfrm>
          </p:grpSpPr>
          <p:sp>
            <p:nvSpPr>
              <p:cNvPr id="1074" name="Text Box 50"/>
              <p:cNvSpPr txBox="1">
                <a:spLocks noChangeArrowheads="1"/>
              </p:cNvSpPr>
              <p:nvPr userDrawn="1"/>
            </p:nvSpPr>
            <p:spPr bwMode="auto">
              <a:xfrm>
                <a:off x="2663" y="397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1200" b="1">
                    <a:solidFill>
                      <a:srgbClr val="000099"/>
                    </a:solidFill>
                    <a:ea typeface="华文行楷" pitchFamily="2" charset="-122"/>
                  </a:rPr>
                  <a:t>兵器</a:t>
                </a:r>
              </a:p>
              <a:p>
                <a:pPr>
                  <a:defRPr/>
                </a:pPr>
                <a:r>
                  <a:rPr lang="zh-CN" altLang="en-US" sz="1200" b="1">
                    <a:solidFill>
                      <a:srgbClr val="000099"/>
                    </a:solidFill>
                    <a:ea typeface="华文行楷" pitchFamily="2" charset="-122"/>
                  </a:rPr>
                  <a:t>工业</a:t>
                </a:r>
              </a:p>
            </p:txBody>
          </p:sp>
          <p:sp>
            <p:nvSpPr>
              <p:cNvPr id="1075" name="Text Box 51"/>
              <p:cNvSpPr txBox="1">
                <a:spLocks noChangeArrowheads="1"/>
              </p:cNvSpPr>
              <p:nvPr userDrawn="1"/>
            </p:nvSpPr>
            <p:spPr bwMode="auto">
              <a:xfrm>
                <a:off x="2872" y="4014"/>
                <a:ext cx="12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1600" b="1">
                    <a:solidFill>
                      <a:srgbClr val="000099"/>
                    </a:solidFill>
                    <a:ea typeface="华文行楷" pitchFamily="2" charset="-122"/>
                  </a:rPr>
                  <a:t>安全技术研究所</a:t>
                </a:r>
              </a:p>
            </p:txBody>
          </p:sp>
          <p:sp>
            <p:nvSpPr>
              <p:cNvPr id="1076" name="Oval 52"/>
              <p:cNvSpPr>
                <a:spLocks noChangeArrowheads="1"/>
              </p:cNvSpPr>
              <p:nvPr userDrawn="1"/>
            </p:nvSpPr>
            <p:spPr bwMode="auto">
              <a:xfrm>
                <a:off x="2245" y="4030"/>
                <a:ext cx="454" cy="18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000099"/>
                    </a:solidFill>
                    <a:latin typeface="Vineta BT" pitchFamily="82" charset="0"/>
                  </a:rPr>
                  <a:t>STRI</a:t>
                </a:r>
              </a:p>
            </p:txBody>
          </p:sp>
        </p:grpSp>
      </p:grpSp>
      <p:pic>
        <p:nvPicPr>
          <p:cNvPr id="1034" name="Picture 53" descr="1175564047_u2142p27t1d437996f3dt2007040307231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1113" y="-9525"/>
            <a:ext cx="1266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54" descr="0682145706544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3008313"/>
            <a:ext cx="12239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5" descr="EA20090825093606461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2028825"/>
            <a:ext cx="12842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6" descr="F2D24B9EEED2E593CB740CF4A6B67C9B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0" y="3973513"/>
            <a:ext cx="1223963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57" descr="00061670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175" y="5943600"/>
            <a:ext cx="1266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71438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1220788" y="0"/>
            <a:ext cx="71437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28151;&#33647;&#24037;&#24207;&#39044;&#20808;&#21361;&#38505;&#24615;&#20998;&#26512;.do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&#28895;&#33457;&#29190;&#31481;&#24211;&#25151;&#23433;&#20840;&#26816;&#26597;&#34920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37325;&#29305;&#22823;&#20107;&#25925;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隶书" pitchFamily="49" charset="-122"/>
              </a:rPr>
              <a:t>浅谈烟花爆竹工程设计与安全评价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zh-CN" sz="320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FontTx/>
              <a:buNone/>
            </a:pPr>
            <a:endParaRPr lang="en-US" altLang="zh-CN" sz="320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3600" smtClean="0">
                <a:latin typeface="隶书" pitchFamily="49" charset="-122"/>
                <a:ea typeface="隶书" pitchFamily="49" charset="-122"/>
              </a:rPr>
              <a:t>主讲人：范军政</a:t>
            </a:r>
            <a:r>
              <a:rPr lang="zh-CN" altLang="en-US" smtClean="0">
                <a:latin typeface="华文细黑" pitchFamily="2" charset="-122"/>
                <a:ea typeface="华文细黑" pitchFamily="2" charset="-122"/>
              </a:rPr>
              <a:t>                                           </a:t>
            </a:r>
          </a:p>
          <a:p>
            <a:pPr eaLnBrk="1" hangingPunct="1">
              <a:buFontTx/>
              <a:buNone/>
            </a:pPr>
            <a:r>
              <a:rPr lang="zh-CN" altLang="en-US" smtClean="0">
                <a:latin typeface="华文细黑" pitchFamily="2" charset="-122"/>
                <a:ea typeface="华文细黑" pitchFamily="2" charset="-122"/>
              </a:rPr>
              <a:t>                                            </a:t>
            </a:r>
          </a:p>
          <a:p>
            <a:pPr eaLnBrk="1" hangingPunct="1">
              <a:buFontTx/>
              <a:buNone/>
            </a:pPr>
            <a:r>
              <a:rPr lang="zh-CN" altLang="en-US" sz="2000" smtClean="0">
                <a:latin typeface="华文细黑" pitchFamily="2" charset="-122"/>
                <a:ea typeface="华文细黑" pitchFamily="2" charset="-122"/>
              </a:rPr>
              <a:t>   </a:t>
            </a:r>
          </a:p>
          <a:p>
            <a:pPr eaLnBrk="1" hangingPunct="1">
              <a:buFontTx/>
              <a:buNone/>
            </a:pPr>
            <a:endParaRPr lang="zh-CN" altLang="en-US" sz="200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FontTx/>
              <a:buNone/>
            </a:pPr>
            <a:endParaRPr lang="zh-CN" altLang="en-US" sz="2000" smtClean="0">
              <a:latin typeface="华文细黑" pitchFamily="2" charset="-122"/>
              <a:ea typeface="华文细黑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000" smtClean="0"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电话：  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01083196263</a:t>
            </a:r>
          </a:p>
          <a:p>
            <a:pPr eaLnBrk="1" hangingPunct="1">
              <a:buFontTx/>
              <a:buNone/>
            </a:pP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          13520395972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492375"/>
            <a:ext cx="3529013" cy="3455988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研究员级高级工程师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国家注册咨询工程师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国家注册安全工程师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国家一级安全评价师</a:t>
            </a:r>
          </a:p>
          <a:p>
            <a:pPr eaLnBrk="1" hangingPunct="1"/>
            <a:endParaRPr lang="zh-CN" altLang="en-US" sz="2400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zh-CN" altLang="en-US" sz="240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  </a:t>
            </a:r>
            <a:endParaRPr lang="zh-CN" altLang="en-US" sz="200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buFontTx/>
              <a:buNone/>
            </a:pP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Email:fanjunzheng@sohu.com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1.2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烟花爆竹燃烧爆炸的特点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60575"/>
            <a:ext cx="7210425" cy="4065588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烟花爆竹燃烧爆炸是一种</a:t>
            </a:r>
            <a:r>
              <a:rPr lang="zh-CN" altLang="en-US" sz="2400" b="1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化学爆炸，化学爆炸需具备三个条件：</a:t>
            </a:r>
          </a:p>
          <a:p>
            <a:pPr eaLnBrk="1" hangingPunct="1"/>
            <a:r>
              <a:rPr lang="zh-CN" altLang="en-US" sz="2400" b="1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    存在可燃物</a:t>
            </a:r>
          </a:p>
          <a:p>
            <a:pPr eaLnBrk="1" hangingPunct="1"/>
            <a:r>
              <a:rPr lang="zh-CN" altLang="en-US" sz="2400" b="1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    有足够的氧，形成爆炸性化合物或混合物</a:t>
            </a:r>
          </a:p>
          <a:p>
            <a:pPr eaLnBrk="1" hangingPunct="1"/>
            <a:r>
              <a:rPr lang="zh-CN" altLang="en-US" sz="2400" b="1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    有足够的激发能量</a:t>
            </a:r>
          </a:p>
          <a:p>
            <a:pPr eaLnBrk="1" hangingPunct="1"/>
            <a:r>
              <a:rPr lang="zh-CN" altLang="en-US" sz="2400" b="1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化学爆炸的特点</a:t>
            </a:r>
          </a:p>
          <a:p>
            <a:pPr eaLnBrk="1" hangingPunct="1"/>
            <a:r>
              <a:rPr lang="zh-CN" altLang="en-US" sz="2400" b="1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    反应过程的放热性</a:t>
            </a:r>
          </a:p>
          <a:p>
            <a:pPr eaLnBrk="1" hangingPunct="1"/>
            <a:r>
              <a:rPr lang="zh-CN" altLang="en-US" sz="2400" b="1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    反应过程的高速度 </a:t>
            </a:r>
          </a:p>
          <a:p>
            <a:pPr eaLnBrk="1" hangingPunct="1"/>
            <a:r>
              <a:rPr lang="zh-CN" altLang="en-US" sz="2400" b="1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     生成大量气体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1.2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烟花爆竹燃烧爆炸的特点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9138"/>
            <a:ext cx="7210425" cy="410527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隶书" pitchFamily="49" charset="-122"/>
                <a:ea typeface="隶书" pitchFamily="49" charset="-122"/>
              </a:rPr>
              <a:t>引起烟花爆竹燃烧爆炸的激发能：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明火；化学反应放热；分解自燃；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热辐射；高温表面；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撞击或摩擦产生火花；混入坚硬杂质；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电气火花；静电放电火花；雷电作用；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日光直射或聚焦的日光照射；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其它烟花爆竹药剂燃烧爆炸能</a:t>
            </a:r>
            <a:r>
              <a:rPr lang="en-US" altLang="zh-CN" sz="2400" smtClean="0"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殉燃殉爆</a:t>
            </a:r>
            <a:r>
              <a:rPr lang="en-US" altLang="zh-CN" sz="2400" smtClean="0">
                <a:latin typeface="隶书" pitchFamily="49" charset="-122"/>
                <a:ea typeface="隶书" pitchFamily="49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1.2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烟花爆竹燃烧爆炸的特点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16113"/>
            <a:ext cx="7210425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烟花爆竹燃烧爆炸的自身特点：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smtClean="0">
                <a:ea typeface="隶书" pitchFamily="49" charset="-122"/>
              </a:rPr>
              <a:t>烟花爆竹药剂（种类、形式）繁多，感度（发生反应的难易程度）特性千差万别</a:t>
            </a:r>
            <a:r>
              <a:rPr lang="zh-CN" altLang="en-US" sz="2800" smtClean="0"/>
              <a:t> 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smtClean="0">
                <a:ea typeface="隶书" pitchFamily="49" charset="-122"/>
              </a:rPr>
              <a:t>燃爆事故发展速度快，若不及时扑救，可能造成事故蔓延扩大；</a:t>
            </a:r>
            <a:endParaRPr lang="zh-CN" altLang="en-US" sz="280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燃烧、爆炸相伴相生：有的燃烧引起爆炸，有的爆炸引发燃烧，有的燃烧、爆炸交替进行；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800" smtClean="0">
                <a:ea typeface="隶书" pitchFamily="49" charset="-122"/>
              </a:rPr>
              <a:t>燃烧爆炸事故破坏性大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smtClean="0"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1.2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烟花爆竹燃烧爆炸的特点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205038"/>
            <a:ext cx="7210425" cy="3921125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烟花爆竹燃烧爆炸事故的破坏形式：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    爆炸空气冲击波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    爆炸火球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    爆炸飞散物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    爆炸引起地震波</a:t>
            </a:r>
          </a:p>
          <a:p>
            <a:pPr eaLnBrk="1" hangingPunct="1"/>
            <a:endParaRPr lang="en-US" altLang="zh-CN" sz="2400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latin typeface="隶书" pitchFamily="49" charset="-122"/>
                <a:ea typeface="隶书" pitchFamily="49" charset="-122"/>
              </a:rPr>
              <a:t>1.3 </a:t>
            </a:r>
            <a:r>
              <a:rPr lang="zh-CN" altLang="en-US" sz="3200" smtClean="0">
                <a:latin typeface="隶书" pitchFamily="49" charset="-122"/>
                <a:ea typeface="隶书" pitchFamily="49" charset="-122"/>
              </a:rPr>
              <a:t>预防烟花爆竹燃烧爆炸的技术措施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133600"/>
            <a:ext cx="7210425" cy="3240088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基本技术措施：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排除发生燃烧爆炸事故的物质条件：比如，有粉尘的工艺设备密闭、通风除尘、了解物料特性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消除或隔离一切点火源：</a:t>
            </a:r>
          </a:p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采取工程设防措施，尽量减轻燃烧爆炸事故造成的损失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92150"/>
            <a:ext cx="7210425" cy="792163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latin typeface="隶书" pitchFamily="49" charset="-122"/>
                <a:ea typeface="隶书" pitchFamily="49" charset="-122"/>
              </a:rPr>
              <a:t>1.3 </a:t>
            </a:r>
            <a:r>
              <a:rPr lang="zh-CN" altLang="en-US" sz="3600" smtClean="0">
                <a:latin typeface="隶书" pitchFamily="49" charset="-122"/>
                <a:ea typeface="隶书" pitchFamily="49" charset="-122"/>
              </a:rPr>
              <a:t>预防烟花爆竹燃烧爆炸的措施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mtClean="0">
                <a:latin typeface="隶书" pitchFamily="49" charset="-122"/>
                <a:ea typeface="隶书" pitchFamily="49" charset="-122"/>
              </a:rPr>
              <a:t>工程技术措施：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淘汰高危险机物：淘汰高危物料；淘汰落后的工艺技术和工艺设备；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隔离、屏障：比如，将混药、压药、切引等危险工序设置在抗爆间室内，使其与操作人员隔开；少量药物设置防护罩、护胸板，使人体主要部位与药物隔开；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机电联锁：比如，危险生产设备的机械传动部分与电器开关联锁，抗爆间室内的设备与抗爆门联锁；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安全距离：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设置薄弱环节：泄爆面积、泄爆方向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个体防护：穿戴防静电工作服、鞋等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自动监测、报警系统与警告和禁止标志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ea typeface="隶书" pitchFamily="49" charset="-122"/>
              </a:rPr>
              <a:t>2</a:t>
            </a:r>
            <a:r>
              <a:rPr lang="zh-CN" altLang="en-US" sz="3600" smtClean="0">
                <a:ea typeface="隶书" pitchFamily="49" charset="-122"/>
              </a:rPr>
              <a:t>、烟花爆竹工程的常见问题及设计要点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205038"/>
            <a:ext cx="7210425" cy="3529012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latin typeface="隶书" pitchFamily="49" charset="-122"/>
                <a:ea typeface="隶书" pitchFamily="49" charset="-122"/>
              </a:rPr>
              <a:t>2.1 </a:t>
            </a: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烟花爆竹现有工程存在的主要问题</a:t>
            </a:r>
          </a:p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   工程规划和总平面布置</a:t>
            </a:r>
          </a:p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   工艺布置</a:t>
            </a:r>
          </a:p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   土建结构</a:t>
            </a:r>
          </a:p>
          <a:p>
            <a:pPr eaLnBrk="1" hangingPunct="1"/>
            <a:r>
              <a:rPr lang="en-US" altLang="zh-CN" sz="2800" smtClean="0">
                <a:latin typeface="隶书" pitchFamily="49" charset="-122"/>
                <a:ea typeface="隶书" pitchFamily="49" charset="-122"/>
              </a:rPr>
              <a:t>2.2 </a:t>
            </a: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烟花爆竹工程的设计要点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latin typeface="隶书" pitchFamily="49" charset="-122"/>
                <a:ea typeface="隶书" pitchFamily="49" charset="-122"/>
              </a:rPr>
              <a:t>2.1 </a:t>
            </a:r>
            <a:r>
              <a:rPr lang="zh-CN" altLang="en-US" sz="3200" smtClean="0">
                <a:latin typeface="隶书" pitchFamily="49" charset="-122"/>
                <a:ea typeface="隶书" pitchFamily="49" charset="-122"/>
              </a:rPr>
              <a:t>烟花爆竹现有工程存在的主要问题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844675"/>
            <a:ext cx="7210425" cy="413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总平面布置：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工程规划分区不明确，没有考虑危险品总仓库区，特别是未单独设置药物总库区，人流、物流不分；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危险品生产区内布置药量很大的工房或中转库房，有些甚至把中转库当作总仓库使用；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生产线各工房的布置不考虑工艺流程和各工序能力匹配要求；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防护屏障的长度、高度、开口方向设置不合理，保护范围不足，以单有屏障代替双有屏障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latin typeface="隶书" pitchFamily="49" charset="-122"/>
                <a:ea typeface="隶书" pitchFamily="49" charset="-122"/>
              </a:rPr>
              <a:t>2.1 </a:t>
            </a:r>
            <a:r>
              <a:rPr lang="zh-CN" altLang="en-US" sz="3200" smtClean="0">
                <a:latin typeface="隶书" pitchFamily="49" charset="-122"/>
                <a:ea typeface="隶书" pitchFamily="49" charset="-122"/>
              </a:rPr>
              <a:t>烟花爆竹现有工程存在的主要问题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16113"/>
            <a:ext cx="7210425" cy="4210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工艺布置：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原材料粉碎、筛选共用同一工房；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将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1.1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级工序和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1.3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级工序混合、交叉作业或在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1.3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级工房内进行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1.1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级作业；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危险工序的机械化发展比较快，比如：混药、压药、装药、插引、固引等工序均可实现机械化，但与之配套的防护措施严重不足，其作业人员基本属于</a:t>
            </a:r>
            <a:r>
              <a:rPr lang="zh-CN" altLang="en-US" sz="2000" smtClean="0">
                <a:ea typeface="隶书" pitchFamily="49" charset="-122"/>
              </a:rPr>
              <a:t>“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敢死队员</a:t>
            </a:r>
            <a:r>
              <a:rPr lang="zh-CN" altLang="en-US" sz="2000" smtClean="0">
                <a:ea typeface="隶书" pitchFamily="49" charset="-122"/>
              </a:rPr>
              <a:t>”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；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危险工序机械设备的电气控制间等布置不合理（比如机械混药工房）；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隔离防护设施不足（比如手工作业的混药、装药、造粒等工序几乎没有防护，有迸射危险的工房门窗也几乎没有防护拦截设施）；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有些工作台、设备、管线、成品、半成品在工房内随意摆放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smtClean="0">
                <a:latin typeface="隶书" pitchFamily="49" charset="-122"/>
                <a:ea typeface="隶书" pitchFamily="49" charset="-122"/>
              </a:rPr>
              <a:t>2.1 </a:t>
            </a:r>
            <a:r>
              <a:rPr lang="zh-CN" altLang="en-US" sz="3200" smtClean="0">
                <a:latin typeface="隶书" pitchFamily="49" charset="-122"/>
                <a:ea typeface="隶书" pitchFamily="49" charset="-122"/>
              </a:rPr>
              <a:t>烟花爆竹现有工程存在的主要问题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60575"/>
            <a:ext cx="7210425" cy="4065588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土建结构：</a:t>
            </a:r>
          </a:p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建筑物耐火等级达不到要求；</a:t>
            </a:r>
          </a:p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危险工房的墙体厚度不足；</a:t>
            </a:r>
          </a:p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抗爆结构的形式、抗爆能力</a:t>
            </a:r>
            <a:endParaRPr lang="zh-CN" altLang="en-US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210425" cy="792162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隶书" pitchFamily="49" charset="-122"/>
              </a:rPr>
              <a:t>内容提纲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700213"/>
            <a:ext cx="7210425" cy="3889375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隶书" pitchFamily="49" charset="-122"/>
              </a:rPr>
              <a:t>1</a:t>
            </a:r>
            <a:r>
              <a:rPr lang="zh-CN" altLang="en-US" sz="4000" smtClean="0">
                <a:ea typeface="隶书" pitchFamily="49" charset="-122"/>
              </a:rPr>
              <a:t>、烟花爆竹燃烧爆炸危险因素的辨识和分析</a:t>
            </a:r>
            <a:endParaRPr lang="zh-CN" altLang="en-US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r>
              <a:rPr lang="en-US" altLang="zh-CN" sz="4000" smtClean="0">
                <a:ea typeface="隶书" pitchFamily="49" charset="-122"/>
              </a:rPr>
              <a:t>2</a:t>
            </a:r>
            <a:r>
              <a:rPr lang="zh-CN" altLang="en-US" sz="4000" smtClean="0">
                <a:ea typeface="隶书" pitchFamily="49" charset="-122"/>
              </a:rPr>
              <a:t>、烟花爆竹工程的常见问题及设计要点</a:t>
            </a:r>
          </a:p>
          <a:p>
            <a:pPr eaLnBrk="1" hangingPunct="1"/>
            <a:r>
              <a:rPr lang="en-US" altLang="zh-CN" sz="4000" smtClean="0">
                <a:ea typeface="隶书" pitchFamily="49" charset="-122"/>
              </a:rPr>
              <a:t>3</a:t>
            </a:r>
            <a:r>
              <a:rPr lang="zh-CN" altLang="en-US" sz="4000" smtClean="0">
                <a:ea typeface="隶书" pitchFamily="49" charset="-122"/>
              </a:rPr>
              <a:t>、安全评价的要点</a:t>
            </a:r>
          </a:p>
          <a:p>
            <a:pPr eaLnBrk="1" hangingPunct="1"/>
            <a:endParaRPr lang="en-US" altLang="zh-CN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ea typeface="隶书" pitchFamily="49" charset="-122"/>
              </a:rPr>
              <a:t>2.2 </a:t>
            </a:r>
            <a:r>
              <a:rPr lang="zh-CN" altLang="en-US" sz="4000" smtClean="0">
                <a:ea typeface="隶书" pitchFamily="49" charset="-122"/>
              </a:rPr>
              <a:t>烟花爆竹工程的设计要点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989138"/>
            <a:ext cx="7210425" cy="4137025"/>
          </a:xfrm>
        </p:spPr>
        <p:txBody>
          <a:bodyPr/>
          <a:lstStyle/>
          <a:p>
            <a:pPr eaLnBrk="1" hangingPunct="1"/>
            <a:endParaRPr lang="en-US" altLang="zh-CN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总平面及工艺流程布置</a:t>
            </a:r>
          </a:p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防护屏障的设计</a:t>
            </a:r>
          </a:p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抗爆间室的设计</a:t>
            </a:r>
          </a:p>
          <a:p>
            <a:pPr eaLnBrk="1" hangingPunct="1"/>
            <a:endParaRPr lang="zh-CN" altLang="en-US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en-US" altLang="zh-CN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210425" cy="503237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某库房的防护屏障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052513"/>
            <a:ext cx="6049962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210425" cy="576262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ea typeface="隶书" pitchFamily="49" charset="-122"/>
              </a:rPr>
              <a:t>抗爆间室之一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72358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5175"/>
            <a:ext cx="7210425" cy="576263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ea typeface="隶书" pitchFamily="49" charset="-122"/>
              </a:rPr>
              <a:t>抗爆间室之二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7272337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隶书" pitchFamily="49" charset="-122"/>
              </a:rPr>
              <a:t>3</a:t>
            </a:r>
            <a:r>
              <a:rPr lang="zh-CN" altLang="en-US" smtClean="0">
                <a:ea typeface="隶书" pitchFamily="49" charset="-122"/>
              </a:rPr>
              <a:t>、安全评价的要点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133600"/>
            <a:ext cx="7210425" cy="3527425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隶书" pitchFamily="49" charset="-122"/>
                <a:ea typeface="隶书" pitchFamily="49" charset="-122"/>
              </a:rPr>
              <a:t>3.1 </a:t>
            </a:r>
            <a:r>
              <a:rPr lang="zh-CN" altLang="en-US" smtClean="0">
                <a:latin typeface="隶书" pitchFamily="49" charset="-122"/>
                <a:ea typeface="隶书" pitchFamily="49" charset="-122"/>
              </a:rPr>
              <a:t>燃烧爆炸危险有害因素分析</a:t>
            </a:r>
          </a:p>
          <a:p>
            <a:pPr eaLnBrk="1" hangingPunct="1"/>
            <a:r>
              <a:rPr lang="en-US" altLang="zh-CN" smtClean="0">
                <a:latin typeface="隶书" pitchFamily="49" charset="-122"/>
                <a:ea typeface="隶书" pitchFamily="49" charset="-122"/>
              </a:rPr>
              <a:t>3.2 </a:t>
            </a:r>
            <a:r>
              <a:rPr lang="zh-CN" altLang="en-US" smtClean="0">
                <a:latin typeface="隶书" pitchFamily="49" charset="-122"/>
                <a:ea typeface="隶书" pitchFamily="49" charset="-122"/>
              </a:rPr>
              <a:t>安全检查表</a:t>
            </a:r>
          </a:p>
          <a:p>
            <a:pPr eaLnBrk="1" hangingPunct="1"/>
            <a:r>
              <a:rPr lang="en-US" altLang="zh-CN" smtClean="0">
                <a:latin typeface="隶书" pitchFamily="49" charset="-122"/>
                <a:ea typeface="隶书" pitchFamily="49" charset="-122"/>
              </a:rPr>
              <a:t>3.3 </a:t>
            </a:r>
            <a:r>
              <a:rPr lang="zh-CN" altLang="en-US" smtClean="0">
                <a:latin typeface="隶书" pitchFamily="49" charset="-122"/>
                <a:ea typeface="隶书" pitchFamily="49" charset="-122"/>
              </a:rPr>
              <a:t>事故后果模拟或综合安全评价</a:t>
            </a:r>
            <a:r>
              <a:rPr lang="en-US" altLang="zh-CN" smtClean="0">
                <a:latin typeface="隶书" pitchFamily="49" charset="-122"/>
                <a:ea typeface="隶书" pitchFamily="49" charset="-122"/>
              </a:rPr>
              <a:t>3.4 </a:t>
            </a:r>
            <a:r>
              <a:rPr lang="zh-CN" altLang="en-US" smtClean="0">
                <a:latin typeface="隶书" pitchFamily="49" charset="-122"/>
                <a:ea typeface="隶书" pitchFamily="49" charset="-122"/>
              </a:rPr>
              <a:t>对策措施建议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隶书" pitchFamily="49" charset="-122"/>
                <a:ea typeface="隶书" pitchFamily="49" charset="-122"/>
              </a:rPr>
              <a:t>3.1 </a:t>
            </a:r>
            <a:r>
              <a:rPr lang="zh-CN" altLang="en-US" sz="3600" smtClean="0">
                <a:latin typeface="隶书" pitchFamily="49" charset="-122"/>
                <a:ea typeface="隶书" pitchFamily="49" charset="-122"/>
              </a:rPr>
              <a:t>燃烧爆炸危险有害因素分析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276475"/>
            <a:ext cx="7210425" cy="3097213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根据烟花爆竹使用的药物特点和生产过程，从事故发生的原因（激发能量）及可能导致事故扩大的因素入手行，重点对主要危险工序进行分析，这是烟花爆竹行业安全评价的基础和重要内容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7210425" cy="792163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3.1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危险有害因素分析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412875"/>
            <a:ext cx="7210425" cy="4681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人的因素：比如，违章作业：操作时摩擦、撞击、拖拉、用力过猛，不使用专用工具等；缺乏相关知识或存在侥幸心理；干燥时超过规定的温度，使用明火烘烤、药架离热源太近等；不正确穿戴劳动服装；携带火源进入危险场所，情绪严重波动、动作变形等；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机（设备）的原因：比如，电气设备不符合防爆要求，设备材质与物料不相容或碰撞产生火花，缺乏安全防护装置、转动部位密闭不良，设备设计制造缺陷；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物料的原因：比如：原材料中含有硬质杂质或材料超过保质期（不稳定）、辅助材料（如米汤、浆糊等）变质等，使用禁用物资；</a:t>
            </a:r>
            <a:r>
              <a:rPr lang="zh-CN" altLang="en-US" sz="2400" smtClean="0">
                <a:ea typeface="隶书" pitchFamily="49" charset="-122"/>
              </a:rPr>
              <a:t> </a:t>
            </a: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原材料或烟火药剂干燥不彻底、散热不良、受潮湿等；物料的机械感度、摩擦感度高等：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765175"/>
            <a:ext cx="7210425" cy="792163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3.1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危险有害因素分析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060575"/>
            <a:ext cx="7210425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环境的原因：例如，工作场所高温、潮湿、通风不良，光线不足；工作空间拥挤，疏散通道不畅，出入通道太窄；动物的活动引起的碰击或堆放的产品倒塌；山火、地震、雷击、静电等</a:t>
            </a:r>
            <a:r>
              <a:rPr lang="en-US" altLang="zh-CN" sz="2400" smtClean="0">
                <a:latin typeface="隶书" pitchFamily="49" charset="-122"/>
                <a:ea typeface="隶书" pitchFamily="49" charset="-122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latin typeface="隶书" pitchFamily="49" charset="-122"/>
                <a:ea typeface="隶书" pitchFamily="49" charset="-122"/>
              </a:rPr>
              <a:t>管理的原因：例如：规章制度不健全，三超一改，安全教育和培训不到位等。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3.1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危险有害因素分析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预先危险性分析</a:t>
            </a:r>
          </a:p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与企业配合，共同完成</a:t>
            </a:r>
            <a:r>
              <a:rPr lang="zh-CN" altLang="en-US" smtClean="0">
                <a:latin typeface="隶书" pitchFamily="49" charset="-122"/>
                <a:ea typeface="隶书" pitchFamily="49" charset="-122"/>
                <a:hlinkClick r:id="rId2" action="ppaction://hlinkfile"/>
              </a:rPr>
              <a:t>主要危险工序预先风险分析表</a:t>
            </a:r>
            <a:r>
              <a:rPr lang="zh-CN" altLang="en-US" smtClean="0">
                <a:latin typeface="隶书" pitchFamily="49" charset="-122"/>
                <a:ea typeface="隶书" pitchFamily="49" charset="-122"/>
              </a:rPr>
              <a:t>；</a:t>
            </a:r>
          </a:p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主要危险工序的预先危险性分析表既是安全评价报告的组成部分，也可作为企业安全教育培训的素材，也可张贴在危险工序旁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3.2 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专业安全检查表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专业安全检查表是检查安全</a:t>
            </a:r>
            <a:r>
              <a:rPr lang="zh-CN" altLang="en-US" smtClean="0">
                <a:ea typeface="隶书" pitchFamily="49" charset="-122"/>
              </a:rPr>
              <a:t>“</a:t>
            </a:r>
            <a:r>
              <a:rPr lang="zh-CN" altLang="en-US" smtClean="0">
                <a:latin typeface="隶书" pitchFamily="49" charset="-122"/>
                <a:ea typeface="隶书" pitchFamily="49" charset="-122"/>
              </a:rPr>
              <a:t>三同时</a:t>
            </a:r>
            <a:r>
              <a:rPr lang="zh-CN" altLang="en-US" smtClean="0">
                <a:ea typeface="隶书" pitchFamily="49" charset="-122"/>
              </a:rPr>
              <a:t>”是否落实的最直观、最有效的方法</a:t>
            </a:r>
          </a:p>
          <a:p>
            <a:pPr eaLnBrk="1" hangingPunct="1"/>
            <a:r>
              <a:rPr lang="zh-CN" altLang="en-US" smtClean="0">
                <a:ea typeface="隶书" pitchFamily="49" charset="-122"/>
              </a:rPr>
              <a:t>安全检查表的设置：</a:t>
            </a:r>
          </a:p>
          <a:p>
            <a:pPr eaLnBrk="1" hangingPunct="1"/>
            <a:r>
              <a:rPr lang="zh-CN" altLang="en-US" sz="2000" smtClean="0">
                <a:ea typeface="隶书" pitchFamily="49" charset="-122"/>
              </a:rPr>
              <a:t>依据：</a:t>
            </a:r>
            <a:r>
              <a:rPr lang="en-US" altLang="zh-CN" sz="2000" smtClean="0">
                <a:ea typeface="隶书" pitchFamily="49" charset="-122"/>
              </a:rPr>
              <a:t>GB50161</a:t>
            </a:r>
            <a:r>
              <a:rPr lang="zh-CN" altLang="en-US" sz="2000" smtClean="0">
                <a:ea typeface="隶书" pitchFamily="49" charset="-122"/>
              </a:rPr>
              <a:t>－</a:t>
            </a:r>
            <a:r>
              <a:rPr lang="en-US" altLang="zh-CN" sz="2000" smtClean="0">
                <a:ea typeface="隶书" pitchFamily="49" charset="-122"/>
              </a:rPr>
              <a:t>2009</a:t>
            </a:r>
            <a:r>
              <a:rPr lang="zh-CN" altLang="en-US" sz="2000" smtClean="0">
                <a:ea typeface="隶书" pitchFamily="49" charset="-122"/>
              </a:rPr>
              <a:t>、</a:t>
            </a:r>
            <a:r>
              <a:rPr lang="en-US" altLang="zh-CN" sz="2000" smtClean="0"/>
              <a:t>GB 11652—2012</a:t>
            </a:r>
            <a:r>
              <a:rPr lang="zh-CN" altLang="en-US" sz="2000" smtClean="0"/>
              <a:t>、</a:t>
            </a:r>
            <a:r>
              <a:rPr lang="en-US" altLang="zh-CN" sz="2000" smtClean="0"/>
              <a:t>AQ4121</a:t>
            </a:r>
            <a:r>
              <a:rPr lang="zh-CN" altLang="en-US" sz="2000" smtClean="0"/>
              <a:t>－</a:t>
            </a:r>
            <a:r>
              <a:rPr lang="en-US" altLang="zh-CN" sz="2000" smtClean="0">
                <a:ea typeface="隶书" pitchFamily="49" charset="-122"/>
              </a:rPr>
              <a:t>2012</a:t>
            </a:r>
            <a:r>
              <a:rPr lang="zh-CN" altLang="en-US" sz="2000" smtClean="0">
                <a:ea typeface="隶书" pitchFamily="49" charset="-122"/>
              </a:rPr>
              <a:t>、</a:t>
            </a:r>
            <a:r>
              <a:rPr lang="en-US" altLang="zh-CN" sz="2000" smtClean="0">
                <a:ea typeface="隶书" pitchFamily="49" charset="-122"/>
              </a:rPr>
              <a:t>GB50187</a:t>
            </a:r>
            <a:r>
              <a:rPr lang="zh-CN" altLang="en-US" sz="2000" smtClean="0">
                <a:ea typeface="隶书" pitchFamily="49" charset="-122"/>
              </a:rPr>
              <a:t>－</a:t>
            </a:r>
            <a:r>
              <a:rPr lang="en-US" altLang="zh-CN" sz="2000" smtClean="0">
                <a:ea typeface="隶书" pitchFamily="49" charset="-122"/>
              </a:rPr>
              <a:t>2012 </a:t>
            </a:r>
            <a:r>
              <a:rPr lang="zh-CN" altLang="en-US" sz="2000" smtClean="0">
                <a:ea typeface="隶书" pitchFamily="49" charset="-122"/>
              </a:rPr>
              <a:t>等标准规范按专业编制检查表；</a:t>
            </a:r>
          </a:p>
          <a:p>
            <a:pPr eaLnBrk="1" hangingPunct="1"/>
            <a:r>
              <a:rPr lang="zh-CN" altLang="en-US" sz="2400" smtClean="0">
                <a:ea typeface="隶书" pitchFamily="49" charset="-122"/>
              </a:rPr>
              <a:t>或者直接采用</a:t>
            </a:r>
            <a:r>
              <a:rPr lang="en-US" altLang="zh-CN" sz="2400" smtClean="0">
                <a:ea typeface="隶书" pitchFamily="49" charset="-122"/>
              </a:rPr>
              <a:t>《</a:t>
            </a:r>
            <a:r>
              <a:rPr lang="zh-CN" altLang="en-US" sz="2400" smtClean="0">
                <a:ea typeface="隶书" pitchFamily="49" charset="-122"/>
              </a:rPr>
              <a:t>烟火爆竹企业安全评价规范</a:t>
            </a:r>
            <a:r>
              <a:rPr lang="en-US" altLang="zh-CN" sz="2400" smtClean="0">
                <a:ea typeface="隶书" pitchFamily="49" charset="-122"/>
              </a:rPr>
              <a:t>》AQ4113</a:t>
            </a:r>
            <a:r>
              <a:rPr lang="zh-CN" altLang="en-US" sz="2400" smtClean="0">
                <a:ea typeface="隶书" pitchFamily="49" charset="-122"/>
              </a:rPr>
              <a:t>－</a:t>
            </a:r>
            <a:r>
              <a:rPr lang="en-US" altLang="zh-CN" sz="2400" smtClean="0">
                <a:ea typeface="隶书" pitchFamily="49" charset="-122"/>
              </a:rPr>
              <a:t>2008</a:t>
            </a:r>
            <a:r>
              <a:rPr lang="zh-CN" altLang="en-US" sz="2400" smtClean="0">
                <a:ea typeface="隶书" pitchFamily="49" charset="-122"/>
              </a:rPr>
              <a:t>附录中的</a:t>
            </a:r>
            <a:r>
              <a:rPr lang="en-US" altLang="zh-CN" sz="2400" smtClean="0">
                <a:ea typeface="隶书" pitchFamily="49" charset="-122"/>
              </a:rPr>
              <a:t>7</a:t>
            </a:r>
            <a:r>
              <a:rPr lang="zh-CN" altLang="en-US" sz="2400" smtClean="0">
                <a:ea typeface="隶书" pitchFamily="49" charset="-122"/>
              </a:rPr>
              <a:t>个表</a:t>
            </a:r>
          </a:p>
          <a:p>
            <a:pPr eaLnBrk="1" hangingPunct="1"/>
            <a:r>
              <a:rPr lang="zh-CN" altLang="en-US" smtClean="0">
                <a:solidFill>
                  <a:srgbClr val="660033"/>
                </a:solidFill>
                <a:ea typeface="隶书" pitchFamily="49" charset="-122"/>
                <a:hlinkClick r:id="rId2" action="ppaction://hlinkfile"/>
              </a:rPr>
              <a:t>例：某烟花爆竹仓库的安全检查表</a:t>
            </a:r>
            <a:endParaRPr lang="zh-CN" altLang="en-US" smtClean="0">
              <a:solidFill>
                <a:srgbClr val="660033"/>
              </a:solidFill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ea typeface="隶书" pitchFamily="49" charset="-122"/>
              </a:rPr>
              <a:t>1</a:t>
            </a:r>
            <a:r>
              <a:rPr lang="zh-CN" altLang="en-US" sz="4000" smtClean="0">
                <a:ea typeface="隶书" pitchFamily="49" charset="-122"/>
              </a:rPr>
              <a:t>、燃烧爆炸危险因素的辨识和分析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492375"/>
            <a:ext cx="7210425" cy="331311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latin typeface="隶书" pitchFamily="49" charset="-122"/>
                <a:ea typeface="隶书" pitchFamily="49" charset="-122"/>
              </a:rPr>
              <a:t>1.1 </a:t>
            </a: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燃烧爆炸危险是烟花爆竹行业的</a:t>
            </a:r>
            <a:r>
              <a:rPr lang="zh-CN" altLang="en-US" sz="2800" smtClean="0">
                <a:ea typeface="隶书" pitchFamily="49" charset="-122"/>
              </a:rPr>
              <a:t>“</a:t>
            </a: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大老虎</a:t>
            </a:r>
            <a:r>
              <a:rPr lang="zh-CN" altLang="en-US" sz="2800" smtClean="0">
                <a:ea typeface="隶书" pitchFamily="49" charset="-122"/>
              </a:rPr>
              <a:t>”</a:t>
            </a:r>
            <a:endParaRPr lang="zh-CN" altLang="en-US" sz="2800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r>
              <a:rPr lang="en-US" altLang="zh-CN" sz="2800" smtClean="0">
                <a:latin typeface="隶书" pitchFamily="49" charset="-122"/>
                <a:ea typeface="隶书" pitchFamily="49" charset="-122"/>
              </a:rPr>
              <a:t>1.2 </a:t>
            </a: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烟花爆竹燃烧爆炸的特点</a:t>
            </a:r>
          </a:p>
          <a:p>
            <a:pPr eaLnBrk="1" hangingPunct="1"/>
            <a:r>
              <a:rPr lang="en-US" altLang="zh-CN" sz="2800" smtClean="0">
                <a:latin typeface="隶书" pitchFamily="49" charset="-122"/>
                <a:ea typeface="隶书" pitchFamily="49" charset="-122"/>
              </a:rPr>
              <a:t>1.3 </a:t>
            </a: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引起烟花爆竹燃烧爆炸的激发能</a:t>
            </a:r>
          </a:p>
          <a:p>
            <a:pPr eaLnBrk="1" hangingPunct="1"/>
            <a:r>
              <a:rPr lang="en-US" altLang="zh-CN" sz="2800" smtClean="0">
                <a:latin typeface="隶书" pitchFamily="49" charset="-122"/>
                <a:ea typeface="隶书" pitchFamily="49" charset="-122"/>
              </a:rPr>
              <a:t>1.4 </a:t>
            </a:r>
            <a:r>
              <a:rPr lang="zh-CN" altLang="en-US" sz="2800" smtClean="0">
                <a:latin typeface="隶书" pitchFamily="49" charset="-122"/>
                <a:ea typeface="隶书" pitchFamily="49" charset="-122"/>
              </a:rPr>
              <a:t>预防烟花爆竹燃烧爆炸的技术措施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隶书" pitchFamily="49" charset="-122"/>
                <a:ea typeface="隶书" pitchFamily="49" charset="-122"/>
              </a:rPr>
              <a:t>3.3 </a:t>
            </a:r>
            <a:r>
              <a:rPr lang="zh-CN" altLang="en-US" sz="3600" smtClean="0">
                <a:latin typeface="隶书" pitchFamily="49" charset="-122"/>
                <a:ea typeface="隶书" pitchFamily="49" charset="-122"/>
              </a:rPr>
              <a:t>事故后果模拟或综合安全评价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隶书" pitchFamily="49" charset="-122"/>
              </a:rPr>
              <a:t>BZA</a:t>
            </a:r>
            <a:r>
              <a:rPr lang="zh-CN" altLang="en-US" sz="2400" smtClean="0">
                <a:ea typeface="隶书" pitchFamily="49" charset="-122"/>
              </a:rPr>
              <a:t>法：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H=H</a:t>
            </a:r>
            <a:r>
              <a:rPr lang="zh-CN" altLang="en-US" sz="2400" baseline="-25000" smtClean="0"/>
              <a:t>内</a:t>
            </a:r>
            <a:r>
              <a:rPr lang="en-US" altLang="zh-CN" sz="2400" smtClean="0"/>
              <a:t>+H</a:t>
            </a:r>
            <a:r>
              <a:rPr lang="zh-CN" altLang="en-US" sz="2400" baseline="-25000" smtClean="0"/>
              <a:t>外</a:t>
            </a:r>
            <a:r>
              <a:rPr lang="zh-CN" altLang="en-US" sz="2400" smtClean="0"/>
              <a:t>＝</a:t>
            </a:r>
            <a:r>
              <a:rPr lang="en-US" altLang="zh-CN" sz="2400" smtClean="0"/>
              <a:t>[V+KB]+∑(1-R</a:t>
            </a:r>
            <a:r>
              <a:rPr lang="en-US" altLang="zh-CN" sz="2400" baseline="-25000" smtClean="0"/>
              <a:t>li</a:t>
            </a:r>
            <a:r>
              <a:rPr lang="en-US" altLang="zh-CN" sz="2400" smtClean="0"/>
              <a:t>/R</a:t>
            </a:r>
            <a:r>
              <a:rPr lang="en-US" altLang="zh-CN" sz="2400" baseline="-25000" smtClean="0"/>
              <a:t>oi</a:t>
            </a:r>
            <a:r>
              <a:rPr lang="en-US" altLang="zh-CN" sz="2400" smtClean="0"/>
              <a:t>)C</a:t>
            </a:r>
            <a:r>
              <a:rPr lang="en-US" altLang="zh-CN" sz="2400" baseline="-25000" smtClean="0"/>
              <a:t>i</a:t>
            </a:r>
            <a:r>
              <a:rPr lang="en-US" altLang="zh-CN" sz="2800" baseline="-25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式中：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H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－爆炸危险源系统的现实危险度；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H</a:t>
            </a:r>
            <a:r>
              <a:rPr lang="zh-CN" altLang="en-US" sz="1800" baseline="-25000" smtClean="0">
                <a:latin typeface="隶书" pitchFamily="49" charset="-122"/>
                <a:ea typeface="隶书" pitchFamily="49" charset="-122"/>
              </a:rPr>
              <a:t>内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－系统内实现危险度；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H</a:t>
            </a:r>
            <a:r>
              <a:rPr lang="zh-CN" altLang="en-US" sz="1800" baseline="-25000" smtClean="0">
                <a:latin typeface="隶书" pitchFamily="49" charset="-122"/>
                <a:ea typeface="隶书" pitchFamily="49" charset="-122"/>
              </a:rPr>
              <a:t>外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－系统外现实危险度 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V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－火炸药固有危险度（静态危险指数），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V=α</a:t>
            </a:r>
            <a:r>
              <a:rPr lang="en-GB" altLang="zh-CN" sz="1800" smtClean="0">
                <a:latin typeface="宋体" pitchFamily="2" charset="-122"/>
                <a:ea typeface="隶书" pitchFamily="49" charset="-122"/>
              </a:rPr>
              <a:t>·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β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；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B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－系统内可控危险度，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B=W</a:t>
            </a:r>
            <a:r>
              <a:rPr lang="en-US" altLang="zh-CN" sz="1800" baseline="-25000" smtClean="0">
                <a:latin typeface="隶书" pitchFamily="49" charset="-122"/>
                <a:ea typeface="隶书" pitchFamily="49" charset="-122"/>
              </a:rPr>
              <a:t>B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DP 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，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W</a:t>
            </a:r>
            <a:r>
              <a:rPr lang="en-US" altLang="zh-CN" sz="1800" baseline="-25000" smtClean="0">
                <a:latin typeface="隶书" pitchFamily="49" charset="-122"/>
                <a:ea typeface="隶书" pitchFamily="49" charset="-122"/>
              </a:rPr>
              <a:t>B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=α</a:t>
            </a:r>
            <a:r>
              <a:rPr lang="en-GB" altLang="zh-CN" sz="1800" smtClean="0">
                <a:ea typeface="隶书" pitchFamily="49" charset="-122"/>
              </a:rPr>
              <a:t>·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β</a:t>
            </a:r>
            <a:r>
              <a:rPr lang="en-GB" altLang="zh-CN" sz="1800" smtClean="0">
                <a:ea typeface="隶书" pitchFamily="49" charset="-122"/>
              </a:rPr>
              <a:t>·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γ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K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－系统可控危险性未受控程度系数（不安全隐患系数 ），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600" smtClean="0"/>
              <a:t>K</a:t>
            </a:r>
            <a:r>
              <a:rPr lang="zh-CN" altLang="en-US" sz="1600" smtClean="0"/>
              <a:t>＝</a:t>
            </a:r>
            <a:r>
              <a:rPr lang="en-US" altLang="zh-CN" sz="1600" smtClean="0"/>
              <a:t>6.1(1-S</a:t>
            </a:r>
            <a:r>
              <a:rPr lang="en-US" altLang="zh-CN" sz="1600" baseline="-25000" smtClean="0"/>
              <a:t>x</a:t>
            </a:r>
            <a:r>
              <a:rPr lang="en-US" altLang="zh-CN" sz="1600" smtClean="0"/>
              <a:t>/S</a:t>
            </a:r>
            <a:r>
              <a:rPr lang="zh-CN" altLang="en-US" sz="1600" baseline="-25000" smtClean="0"/>
              <a:t>人</a:t>
            </a:r>
            <a:r>
              <a:rPr lang="en-US" altLang="zh-CN" sz="1600" smtClean="0"/>
              <a:t>)(1-S</a:t>
            </a:r>
            <a:r>
              <a:rPr lang="en-US" altLang="zh-CN" sz="1600" baseline="-25000" smtClean="0"/>
              <a:t>y</a:t>
            </a:r>
            <a:r>
              <a:rPr lang="en-US" altLang="zh-CN" sz="1600" smtClean="0"/>
              <a:t>/S</a:t>
            </a:r>
            <a:r>
              <a:rPr lang="zh-CN" altLang="en-US" sz="1600" baseline="-25000" smtClean="0"/>
              <a:t>机</a:t>
            </a:r>
            <a:r>
              <a:rPr lang="en-US" altLang="zh-CN" sz="1600" smtClean="0"/>
              <a:t>)+2.2(1-S</a:t>
            </a:r>
            <a:r>
              <a:rPr lang="en-US" altLang="zh-CN" sz="1600" baseline="-25000" smtClean="0"/>
              <a:t>x</a:t>
            </a:r>
            <a:r>
              <a:rPr lang="en-US" altLang="zh-CN" sz="1600" smtClean="0"/>
              <a:t>/S</a:t>
            </a:r>
            <a:r>
              <a:rPr lang="zh-CN" altLang="en-US" sz="1600" baseline="-25000" smtClean="0"/>
              <a:t>人</a:t>
            </a:r>
            <a:r>
              <a:rPr lang="en-US" altLang="zh-CN" sz="1600" smtClean="0"/>
              <a:t>)(1-S</a:t>
            </a:r>
            <a:r>
              <a:rPr lang="en-US" altLang="zh-CN" sz="1600" baseline="-25000" smtClean="0"/>
              <a:t>z</a:t>
            </a:r>
            <a:r>
              <a:rPr lang="en-US" altLang="zh-CN" sz="1600" smtClean="0"/>
              <a:t>/S</a:t>
            </a:r>
            <a:r>
              <a:rPr lang="zh-CN" altLang="en-US" sz="1600" baseline="-25000" smtClean="0"/>
              <a:t>环</a:t>
            </a:r>
            <a:r>
              <a:rPr lang="en-US" altLang="zh-CN" sz="16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600" smtClean="0"/>
              <a:t>+1.7(1-S</a:t>
            </a:r>
            <a:r>
              <a:rPr lang="en-US" altLang="zh-CN" sz="1600" baseline="-25000" smtClean="0"/>
              <a:t>y</a:t>
            </a:r>
            <a:r>
              <a:rPr lang="en-US" altLang="zh-CN" sz="1600" smtClean="0"/>
              <a:t>/S</a:t>
            </a:r>
            <a:r>
              <a:rPr lang="zh-CN" altLang="en-US" sz="1600" baseline="-25000" smtClean="0"/>
              <a:t>机</a:t>
            </a:r>
            <a:r>
              <a:rPr lang="en-US" altLang="zh-CN" sz="1600" smtClean="0"/>
              <a:t>) (1-S</a:t>
            </a:r>
            <a:r>
              <a:rPr lang="en-US" altLang="zh-CN" sz="1600" baseline="-25000" smtClean="0"/>
              <a:t>z</a:t>
            </a:r>
            <a:r>
              <a:rPr lang="en-US" altLang="zh-CN" sz="1600" smtClean="0"/>
              <a:t>/S</a:t>
            </a:r>
            <a:r>
              <a:rPr lang="zh-CN" altLang="en-US" sz="1600" baseline="-25000" smtClean="0"/>
              <a:t>环</a:t>
            </a:r>
            <a:r>
              <a:rPr lang="en-US" altLang="zh-CN" sz="1600" smtClean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Ci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－系统外第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i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个距离不足的建筑物或设施危险源爆炸事故影响的严重度 ，</a:t>
            </a:r>
            <a:r>
              <a:rPr lang="en-US" altLang="zh-CN" sz="1800" smtClean="0"/>
              <a:t>Ci</a:t>
            </a:r>
            <a:r>
              <a:rPr lang="zh-CN" altLang="en-US" sz="1800" smtClean="0"/>
              <a:t>＝</a:t>
            </a:r>
            <a:r>
              <a:rPr lang="en-US" altLang="zh-CN" sz="1800" smtClean="0"/>
              <a:t>(1+0.5Wci)Ei</a:t>
            </a:r>
            <a:r>
              <a:rPr lang="en-US" altLang="zh-CN" sz="280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隶书" pitchFamily="49" charset="-122"/>
                <a:ea typeface="隶书" pitchFamily="49" charset="-122"/>
              </a:rPr>
              <a:t>3.3 </a:t>
            </a:r>
            <a:r>
              <a:rPr lang="zh-CN" altLang="en-US" sz="3600" smtClean="0">
                <a:latin typeface="隶书" pitchFamily="49" charset="-122"/>
                <a:ea typeface="隶书" pitchFamily="49" charset="-122"/>
              </a:rPr>
              <a:t>事故后果模拟或综合安全评价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其它综合评价方法：</a:t>
            </a:r>
          </a:p>
          <a:p>
            <a:pPr eaLnBrk="1" hangingPunct="1"/>
            <a:endParaRPr lang="zh-CN" altLang="en-US" smtClean="0">
              <a:latin typeface="隶书" pitchFamily="49" charset="-122"/>
              <a:ea typeface="隶书" pitchFamily="49" charset="-122"/>
            </a:endParaRP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smtClean="0">
                <a:latin typeface="隶书" pitchFamily="49" charset="-122"/>
                <a:ea typeface="隶书" pitchFamily="49" charset="-122"/>
              </a:rPr>
              <a:t>3.4 </a:t>
            </a:r>
            <a:r>
              <a:rPr lang="zh-CN" altLang="en-US" sz="4000" smtClean="0">
                <a:latin typeface="隶书" pitchFamily="49" charset="-122"/>
                <a:ea typeface="隶书" pitchFamily="49" charset="-122"/>
              </a:rPr>
              <a:t>对策措施建议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16113"/>
            <a:ext cx="7210425" cy="3960812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隶书" pitchFamily="49" charset="-122"/>
              </a:rPr>
              <a:t>原则要求：</a:t>
            </a:r>
          </a:p>
          <a:p>
            <a:pPr eaLnBrk="1" hangingPunct="1"/>
            <a:r>
              <a:rPr lang="zh-CN" altLang="en-US" smtClean="0">
                <a:ea typeface="隶书" pitchFamily="49" charset="-122"/>
              </a:rPr>
              <a:t>针对性：避免放置四海皆准的措施建议</a:t>
            </a:r>
          </a:p>
          <a:p>
            <a:pPr eaLnBrk="1" hangingPunct="1"/>
            <a:r>
              <a:rPr lang="zh-CN" altLang="en-US" smtClean="0">
                <a:ea typeface="隶书" pitchFamily="49" charset="-122"/>
              </a:rPr>
              <a:t>技术可行性：避免提出超出时代水平的措施建议</a:t>
            </a:r>
          </a:p>
          <a:p>
            <a:pPr eaLnBrk="1" hangingPunct="1"/>
            <a:r>
              <a:rPr lang="zh-CN" altLang="en-US" smtClean="0">
                <a:ea typeface="隶书" pitchFamily="49" charset="-122"/>
              </a:rPr>
              <a:t>经济合理性：达到风险受控或可接受</a:t>
            </a:r>
          </a:p>
          <a:p>
            <a:pPr eaLnBrk="1" hangingPunct="1"/>
            <a:r>
              <a:rPr lang="zh-CN" altLang="en-US" smtClean="0">
                <a:ea typeface="隶书" pitchFamily="49" charset="-122"/>
              </a:rPr>
              <a:t>对策措施建议应具有可操作性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CN" altLang="zh-CN" smtClean="0"/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3348038" y="2492375"/>
            <a:ext cx="3024187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/>
                <a:ea typeface="宋体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>
          <a:xfrm>
            <a:off x="1547813" y="5300663"/>
            <a:ext cx="7210425" cy="792162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2014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22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日，文登区东方礼花厂发生爆炸事故，造成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7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死</a:t>
            </a:r>
            <a:r>
              <a:rPr lang="en-US" altLang="zh-CN" sz="2000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2000" smtClean="0">
                <a:latin typeface="隶书" pitchFamily="49" charset="-122"/>
                <a:ea typeface="隶书" pitchFamily="49" charset="-122"/>
              </a:rPr>
              <a:t>重伤</a:t>
            </a:r>
          </a:p>
        </p:txBody>
      </p:sp>
      <p:pic>
        <p:nvPicPr>
          <p:cNvPr id="6147" name="Picture 2" descr="E:\烟花爆竹安全评价\山东20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836613"/>
            <a:ext cx="5289550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 idx="4294967295"/>
          </p:nvPr>
        </p:nvSpPr>
        <p:spPr>
          <a:xfrm>
            <a:off x="1476375" y="5229225"/>
            <a:ext cx="7210425" cy="792163"/>
          </a:xfrm>
        </p:spPr>
        <p:txBody>
          <a:bodyPr/>
          <a:lstStyle/>
          <a:p>
            <a:pPr eaLnBrk="1" hangingPunct="1"/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2013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11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日，广西区梧州市岑溪市三堡镇车河村，三堡炮竹厂发生爆炸事故。造成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人死亡、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9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人重伤、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7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人轻伤，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栋工房全部炸毁，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栋工房重度破坏</a:t>
            </a:r>
          </a:p>
        </p:txBody>
      </p:sp>
      <p:pic>
        <p:nvPicPr>
          <p:cNvPr id="7171" name="Picture 3" descr="E:\烟花爆竹安全评价\gxi2013.11.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908050"/>
            <a:ext cx="5689600" cy="415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1547813" y="5084763"/>
            <a:ext cx="7210425" cy="792162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 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2012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18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日，河南周口淮阳县东屯花炮厂发生爆炸事故，共死亡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28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人，受伤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20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</a:t>
            </a:r>
          </a:p>
        </p:txBody>
      </p:sp>
      <p:pic>
        <p:nvPicPr>
          <p:cNvPr id="8195" name="Picture 2" descr="E:\烟花爆竹安全评价\河南淮阳6.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692150"/>
            <a:ext cx="5761037" cy="421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547813" y="5157788"/>
            <a:ext cx="7210425" cy="792162"/>
          </a:xfrm>
        </p:spPr>
        <p:txBody>
          <a:bodyPr/>
          <a:lstStyle/>
          <a:p>
            <a:pPr eaLnBrk="1" hangingPunct="1"/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2011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19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日，河南漯河市郾城区李集镇的豫田花炮厂发生爆炸，造成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人死亡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21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人受伤，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11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栋建筑物被毁</a:t>
            </a:r>
          </a:p>
        </p:txBody>
      </p:sp>
      <p:pic>
        <p:nvPicPr>
          <p:cNvPr id="9219" name="Picture 3" descr="E:\烟花爆竹安全评价\河南漯河2011.1.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620713"/>
            <a:ext cx="5991225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229225"/>
            <a:ext cx="7210425" cy="792163"/>
          </a:xfrm>
        </p:spPr>
        <p:txBody>
          <a:bodyPr/>
          <a:lstStyle/>
          <a:p>
            <a:pPr eaLnBrk="1" hangingPunct="1"/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2010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8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月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16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日，黑龙江省伊春市华利实业有限公司发生特别重大烟花爆竹爆炸事故，共造成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34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人死亡、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人失踪、</a:t>
            </a:r>
            <a:r>
              <a:rPr lang="en-US" altLang="zh-CN" sz="1800" smtClean="0">
                <a:latin typeface="隶书" pitchFamily="49" charset="-122"/>
                <a:ea typeface="隶书" pitchFamily="49" charset="-122"/>
              </a:rPr>
              <a:t>152</a:t>
            </a:r>
            <a:r>
              <a:rPr lang="zh-CN" altLang="en-US" sz="1800" smtClean="0">
                <a:latin typeface="隶书" pitchFamily="49" charset="-122"/>
                <a:ea typeface="隶书" pitchFamily="49" charset="-122"/>
              </a:rPr>
              <a:t>人受伤</a:t>
            </a:r>
          </a:p>
        </p:txBody>
      </p:sp>
      <p:pic>
        <p:nvPicPr>
          <p:cNvPr id="10243" name="Picture 2" descr="E:\烟花爆竹安全评价\伊春烟花爆竹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692150"/>
            <a:ext cx="6697663" cy="425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latin typeface="隶书" pitchFamily="49" charset="-122"/>
                <a:ea typeface="隶书" pitchFamily="49" charset="-122"/>
              </a:rPr>
              <a:t>1.1 </a:t>
            </a:r>
            <a:r>
              <a:rPr lang="zh-CN" altLang="en-US" sz="3600" smtClean="0">
                <a:latin typeface="隶书" pitchFamily="49" charset="-122"/>
                <a:ea typeface="隶书" pitchFamily="49" charset="-122"/>
              </a:rPr>
              <a:t>燃烧爆炸危险是烟花爆竹行业的</a:t>
            </a:r>
            <a:r>
              <a:rPr lang="zh-CN" altLang="en-US" sz="3600" smtClean="0">
                <a:ea typeface="隶书" pitchFamily="49" charset="-122"/>
              </a:rPr>
              <a:t>“</a:t>
            </a:r>
            <a:r>
              <a:rPr lang="zh-CN" altLang="en-US" sz="3600" smtClean="0">
                <a:latin typeface="隶书" pitchFamily="49" charset="-122"/>
                <a:ea typeface="隶书" pitchFamily="49" charset="-122"/>
              </a:rPr>
              <a:t>大老虎</a:t>
            </a:r>
            <a:r>
              <a:rPr lang="zh-CN" altLang="en-US" sz="3600" smtClean="0">
                <a:ea typeface="隶书" pitchFamily="49" charset="-122"/>
              </a:rPr>
              <a:t>”</a:t>
            </a:r>
            <a:endParaRPr lang="zh-CN" altLang="en-US" sz="360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133600"/>
            <a:ext cx="7210425" cy="3600450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隶书" pitchFamily="49" charset="-122"/>
                <a:hlinkClick r:id="rId2" action="ppaction://hlinkfile"/>
              </a:rPr>
              <a:t>近年来烟花爆竹生产储存过程中发生的一些重特大事故</a:t>
            </a:r>
            <a:endParaRPr lang="zh-CN" altLang="en-US" smtClean="0">
              <a:ea typeface="隶书" pitchFamily="49" charset="-122"/>
            </a:endParaRPr>
          </a:p>
          <a:p>
            <a:pPr eaLnBrk="1" hangingPunct="1"/>
            <a:endParaRPr lang="zh-CN" altLang="en-US" smtClean="0">
              <a:ea typeface="隶书" pitchFamily="49" charset="-122"/>
            </a:endParaRPr>
          </a:p>
          <a:p>
            <a:pPr eaLnBrk="1" hangingPunct="1"/>
            <a:r>
              <a:rPr lang="zh-CN" altLang="en-US" smtClean="0"/>
              <a:t> </a:t>
            </a:r>
            <a:r>
              <a:rPr lang="zh-CN" altLang="en-US" smtClean="0">
                <a:ea typeface="隶书" pitchFamily="49" charset="-122"/>
              </a:rPr>
              <a:t>把燃烧爆炸危险这只“大老虎”关进安全的“笼子”是烟花爆竹工程设计和安全评价的重要任务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1730</Words>
  <Application>Microsoft Office PowerPoint</Application>
  <PresentationFormat>全屏显示(4:3)</PresentationFormat>
  <Paragraphs>157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Calibri</vt:lpstr>
      <vt:lpstr>华文行楷</vt:lpstr>
      <vt:lpstr>Vineta BT</vt:lpstr>
      <vt:lpstr>隶书</vt:lpstr>
      <vt:lpstr>华文细黑</vt:lpstr>
      <vt:lpstr>默认设计模板</vt:lpstr>
      <vt:lpstr>浅谈烟花爆竹工程设计与安全评价</vt:lpstr>
      <vt:lpstr>内容提纲</vt:lpstr>
      <vt:lpstr>1、燃烧爆炸危险因素的辨识和分析</vt:lpstr>
      <vt:lpstr>2014年4月22日，文登区东方礼花厂发生爆炸事故，造成7死1重伤</vt:lpstr>
      <vt:lpstr>2013年11月1日，广西区梧州市岑溪市三堡镇车河村，三堡炮竹厂发生爆炸事故。造成12人死亡、9人重伤、7人轻伤，3栋工房全部炸毁，1栋工房重度破坏</vt:lpstr>
      <vt:lpstr> 2012年6月18日，河南周口淮阳县东屯花炮厂发生爆炸事故，共死亡28人，受伤20人</vt:lpstr>
      <vt:lpstr>2011年1月19日，河南漯河市郾城区李集镇的豫田花炮厂发生爆炸，造成10人死亡21人受伤，11栋建筑物被毁</vt:lpstr>
      <vt:lpstr>2010年8月16日，黑龙江省伊春市华利实业有限公司发生特别重大烟花爆竹爆炸事故，共造成34人死亡、3人失踪、152人受伤</vt:lpstr>
      <vt:lpstr>1.1 燃烧爆炸危险是烟花爆竹行业的“大老虎”</vt:lpstr>
      <vt:lpstr>1.2 烟花爆竹燃烧爆炸的特点</vt:lpstr>
      <vt:lpstr>1.2 烟花爆竹燃烧爆炸的特点</vt:lpstr>
      <vt:lpstr>1.2 烟花爆竹燃烧爆炸的特点</vt:lpstr>
      <vt:lpstr>1.2 烟花爆竹燃烧爆炸的特点</vt:lpstr>
      <vt:lpstr>1.3 预防烟花爆竹燃烧爆炸的技术措施</vt:lpstr>
      <vt:lpstr>1.3 预防烟花爆竹燃烧爆炸的措施</vt:lpstr>
      <vt:lpstr>2、烟花爆竹工程的常见问题及设计要点</vt:lpstr>
      <vt:lpstr>2.1 烟花爆竹现有工程存在的主要问题</vt:lpstr>
      <vt:lpstr>2.1 烟花爆竹现有工程存在的主要问题</vt:lpstr>
      <vt:lpstr>2.1 烟花爆竹现有工程存在的主要问题</vt:lpstr>
      <vt:lpstr>2.2 烟花爆竹工程的设计要点</vt:lpstr>
      <vt:lpstr>某库房的防护屏障</vt:lpstr>
      <vt:lpstr>抗爆间室之一</vt:lpstr>
      <vt:lpstr>抗爆间室之二</vt:lpstr>
      <vt:lpstr>3、安全评价的要点</vt:lpstr>
      <vt:lpstr>3.1 燃烧爆炸危险有害因素分析</vt:lpstr>
      <vt:lpstr>3.1 危险有害因素分析</vt:lpstr>
      <vt:lpstr>3.1 危险有害因素分析</vt:lpstr>
      <vt:lpstr>3.1 危险有害因素分析</vt:lpstr>
      <vt:lpstr>3.2  专业安全检查表</vt:lpstr>
      <vt:lpstr>3.3 事故后果模拟或综合安全评价</vt:lpstr>
      <vt:lpstr>3.3 事故后果模拟或综合安全评价</vt:lpstr>
      <vt:lpstr>3.4 对策措施建议</vt:lpstr>
      <vt:lpstr>幻灯片 33</vt:lpstr>
    </vt:vector>
  </TitlesOfParts>
  <Company>MC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liang.zhang</cp:lastModifiedBy>
  <cp:revision>57</cp:revision>
  <dcterms:created xsi:type="dcterms:W3CDTF">2011-01-10T01:27:04Z</dcterms:created>
  <dcterms:modified xsi:type="dcterms:W3CDTF">2014-07-02T03:47:11Z</dcterms:modified>
</cp:coreProperties>
</file>